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38" r:id="rId2"/>
    <p:sldId id="263" r:id="rId3"/>
    <p:sldId id="352" r:id="rId4"/>
    <p:sldId id="265" r:id="rId5"/>
    <p:sldId id="303" r:id="rId6"/>
    <p:sldId id="353" r:id="rId7"/>
    <p:sldId id="264" r:id="rId8"/>
    <p:sldId id="276" r:id="rId9"/>
    <p:sldId id="256" r:id="rId10"/>
    <p:sldId id="280" r:id="rId11"/>
    <p:sldId id="355" r:id="rId12"/>
    <p:sldId id="270" r:id="rId13"/>
    <p:sldId id="356" r:id="rId14"/>
    <p:sldId id="357" r:id="rId15"/>
    <p:sldId id="346" r:id="rId16"/>
    <p:sldId id="302" r:id="rId17"/>
    <p:sldId id="359" r:id="rId18"/>
    <p:sldId id="354" r:id="rId19"/>
    <p:sldId id="350" r:id="rId20"/>
    <p:sldId id="351" r:id="rId21"/>
    <p:sldId id="347" r:id="rId22"/>
    <p:sldId id="348" r:id="rId23"/>
    <p:sldId id="349" r:id="rId24"/>
    <p:sldId id="335" r:id="rId25"/>
    <p:sldId id="282" r:id="rId26"/>
    <p:sldId id="284" r:id="rId27"/>
    <p:sldId id="283" r:id="rId28"/>
    <p:sldId id="285" r:id="rId29"/>
    <p:sldId id="286" r:id="rId30"/>
    <p:sldId id="287" r:id="rId31"/>
    <p:sldId id="290" r:id="rId32"/>
    <p:sldId id="292" r:id="rId33"/>
    <p:sldId id="294" r:id="rId34"/>
    <p:sldId id="291" r:id="rId35"/>
    <p:sldId id="295" r:id="rId36"/>
    <p:sldId id="296" r:id="rId37"/>
    <p:sldId id="297" r:id="rId38"/>
    <p:sldId id="298" r:id="rId39"/>
    <p:sldId id="305" r:id="rId40"/>
    <p:sldId id="323" r:id="rId41"/>
    <p:sldId id="324" r:id="rId42"/>
    <p:sldId id="309" r:id="rId43"/>
    <p:sldId id="289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8" r:id="rId55"/>
    <p:sldId id="322" r:id="rId56"/>
    <p:sldId id="326" r:id="rId57"/>
    <p:sldId id="327" r:id="rId58"/>
    <p:sldId id="360" r:id="rId59"/>
    <p:sldId id="361" r:id="rId60"/>
    <p:sldId id="362" r:id="rId61"/>
    <p:sldId id="363" r:id="rId62"/>
    <p:sldId id="3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40"/>
  </p:normalViewPr>
  <p:slideViewPr>
    <p:cSldViewPr snapToGrid="0" snapToObjects="1">
      <p:cViewPr varScale="1">
        <p:scale>
          <a:sx n="60" d="100"/>
          <a:sy n="60" d="100"/>
        </p:scale>
        <p:origin x="208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remie/Dropbox/Class/MIASHS/L3/ebbinghau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remie/Dropbox/buff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Liste avant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0"/>
            <c:dispEq val="0"/>
          </c:trendline>
          <c:xVal>
            <c:numRef>
              <c:f>Sheet1!$A$25:$A$29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7</c:v>
                </c:pt>
              </c:numCache>
            </c:numRef>
          </c:xVal>
          <c:yVal>
            <c:numRef>
              <c:f>Sheet1!$B$25:$B$29</c:f>
              <c:numCache>
                <c:formatCode>General</c:formatCode>
                <c:ptCount val="5"/>
                <c:pt idx="0">
                  <c:v>33.299999999999997</c:v>
                </c:pt>
                <c:pt idx="1">
                  <c:v>10.8</c:v>
                </c:pt>
                <c:pt idx="2">
                  <c:v>7</c:v>
                </c:pt>
                <c:pt idx="3">
                  <c:v>5.8</c:v>
                </c:pt>
                <c:pt idx="4">
                  <c:v>3.3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67-1542-B352-C1F49B19645A}"/>
            </c:ext>
          </c:extLst>
        </c:ser>
        <c:ser>
          <c:idx val="1"/>
          <c:order val="1"/>
          <c:tx>
            <c:v>Liste aléatoire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Sheet1!$A$30</c:f>
              <c:numCache>
                <c:formatCode>General</c:formatCode>
                <c:ptCount val="1"/>
                <c:pt idx="0">
                  <c:v>8</c:v>
                </c:pt>
              </c:numCache>
            </c:numRef>
          </c:xVal>
          <c:yVal>
            <c:numRef>
              <c:f>Sheet1!$C$30</c:f>
              <c:numCache>
                <c:formatCode>General</c:formatCode>
                <c:ptCount val="1"/>
                <c:pt idx="0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467-1542-B352-C1F49B19645A}"/>
            </c:ext>
          </c:extLst>
        </c:ser>
        <c:ser>
          <c:idx val="2"/>
          <c:order val="2"/>
          <c:tx>
            <c:v>Liste arrière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Sheet1!$A$25:$A$26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xVal>
          <c:yVal>
            <c:numRef>
              <c:f>Sheet1!$C$25:$C$26</c:f>
              <c:numCache>
                <c:formatCode>General</c:formatCode>
                <c:ptCount val="2"/>
                <c:pt idx="0">
                  <c:v>12.4</c:v>
                </c:pt>
                <c:pt idx="1">
                  <c:v>4.7E-2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467-1542-B352-C1F49B196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316321632"/>
        <c:axId val="-1318138544"/>
      </c:scatterChart>
      <c:valAx>
        <c:axId val="-1316321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Nombre de syllabes interpollées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318138544"/>
        <c:crosses val="autoZero"/>
        <c:crossBetween val="midCat"/>
      </c:valAx>
      <c:valAx>
        <c:axId val="-13181385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Economie</a:t>
                </a:r>
                <a:r>
                  <a:rPr lang="en-US" baseline="0"/>
                  <a:t> d'aprentissage (%)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316321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0013079615048099"/>
                  <c:y val="9.704870224555260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Sheet1!$A$1:$A$8</c:f>
              <c:numCache>
                <c:formatCode>General</c:formatCode>
                <c:ptCount val="8"/>
                <c:pt idx="0">
                  <c:v>0</c:v>
                </c:pt>
                <c:pt idx="1">
                  <c:v>8</c:v>
                </c:pt>
                <c:pt idx="2">
                  <c:v>16</c:v>
                </c:pt>
                <c:pt idx="3">
                  <c:v>24</c:v>
                </c:pt>
                <c:pt idx="4">
                  <c:v>32</c:v>
                </c:pt>
                <c:pt idx="5">
                  <c:v>42</c:v>
                </c:pt>
                <c:pt idx="6">
                  <c:v>53</c:v>
                </c:pt>
                <c:pt idx="7">
                  <c:v>64</c:v>
                </c:pt>
              </c:numCache>
            </c:numRef>
          </c:xVal>
          <c:yVal>
            <c:numRef>
              <c:f>Sheet1!$B$1:$B$8</c:f>
              <c:numCache>
                <c:formatCode>General</c:formatCode>
                <c:ptCount val="8"/>
                <c:pt idx="0">
                  <c:v>1270</c:v>
                </c:pt>
                <c:pt idx="1">
                  <c:v>1167</c:v>
                </c:pt>
                <c:pt idx="2">
                  <c:v>1078</c:v>
                </c:pt>
                <c:pt idx="3">
                  <c:v>975</c:v>
                </c:pt>
                <c:pt idx="4">
                  <c:v>863</c:v>
                </c:pt>
                <c:pt idx="5">
                  <c:v>697</c:v>
                </c:pt>
                <c:pt idx="6">
                  <c:v>585</c:v>
                </c:pt>
                <c:pt idx="7">
                  <c:v>454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D80-B944-A0F6-0F6481D2AF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318285056"/>
        <c:axId val="-1318281664"/>
      </c:scatterChart>
      <c:valAx>
        <c:axId val="-1318285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Nombre de répétition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318281664"/>
        <c:crosses val="autoZero"/>
        <c:crossBetween val="midCat"/>
      </c:valAx>
      <c:valAx>
        <c:axId val="-13182816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Temps d'apprentissage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318285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Conclusion!$B$56</c:f>
              <c:strCache>
                <c:ptCount val="1"/>
                <c:pt idx="0">
                  <c:v>Low</c:v>
                </c:pt>
              </c:strCache>
            </c:strRef>
          </c:tx>
          <c:spPr>
            <a:pattFill prst="pct5">
              <a:fgClr>
                <a:schemeClr val="tx1"/>
              </a:fgClr>
              <a:bgClr>
                <a:schemeClr val="tx2">
                  <a:lumMod val="40000"/>
                  <a:lumOff val="60000"/>
                </a:schemeClr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Conclusion!$E$57:$E$58</c:f>
                <c:numCache>
                  <c:formatCode>General</c:formatCode>
                  <c:ptCount val="2"/>
                  <c:pt idx="0">
                    <c:v>0.47904928611848901</c:v>
                  </c:pt>
                  <c:pt idx="1">
                    <c:v>0.65709506987604105</c:v>
                  </c:pt>
                </c:numCache>
              </c:numRef>
            </c:plus>
            <c:minus>
              <c:numRef>
                <c:f>Conclusion!$E$57:$E$58</c:f>
                <c:numCache>
                  <c:formatCode>General</c:formatCode>
                  <c:ptCount val="2"/>
                  <c:pt idx="0">
                    <c:v>0.47904928611848901</c:v>
                  </c:pt>
                  <c:pt idx="1">
                    <c:v>0.65709506987604105</c:v>
                  </c:pt>
                </c:numCache>
              </c:numRef>
            </c:minus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  <a:effectLst/>
            </c:spPr>
          </c:errBars>
          <c:cat>
            <c:strRef>
              <c:f>Conclusion!$A$57:$A$58</c:f>
              <c:strCache>
                <c:ptCount val="2"/>
                <c:pt idx="0">
                  <c:v>100 ms</c:v>
                </c:pt>
                <c:pt idx="1">
                  <c:v>1000 ms</c:v>
                </c:pt>
              </c:strCache>
            </c:strRef>
          </c:cat>
          <c:val>
            <c:numRef>
              <c:f>Conclusion!$B$57:$B$58</c:f>
              <c:numCache>
                <c:formatCode>0.00</c:formatCode>
                <c:ptCount val="2"/>
                <c:pt idx="0">
                  <c:v>1.147618486149472</c:v>
                </c:pt>
                <c:pt idx="1">
                  <c:v>1.7360866503755521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A5-E348-9DE6-1875D21B6618}"/>
            </c:ext>
          </c:extLst>
        </c:ser>
        <c:ser>
          <c:idx val="1"/>
          <c:order val="1"/>
          <c:tx>
            <c:strRef>
              <c:f>Conclusion!$C$56</c:f>
              <c:strCache>
                <c:ptCount val="1"/>
                <c:pt idx="0">
                  <c:v>Medium</c:v>
                </c:pt>
              </c:strCache>
            </c:strRef>
          </c:tx>
          <c:spPr>
            <a:pattFill prst="pct25">
              <a:fgClr>
                <a:sysClr val="windowText" lastClr="000000">
                  <a:lumMod val="65000"/>
                  <a:lumOff val="35000"/>
                </a:sys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Conclusion!$F$57:$F$58</c:f>
                <c:numCache>
                  <c:formatCode>General</c:formatCode>
                  <c:ptCount val="2"/>
                  <c:pt idx="0">
                    <c:v>0.430220338182982</c:v>
                  </c:pt>
                  <c:pt idx="1">
                    <c:v>0.58671775607517995</c:v>
                  </c:pt>
                </c:numCache>
              </c:numRef>
            </c:plus>
            <c:minus>
              <c:numRef>
                <c:f>Conclusion!$F$57:$F$58</c:f>
                <c:numCache>
                  <c:formatCode>General</c:formatCode>
                  <c:ptCount val="2"/>
                  <c:pt idx="0">
                    <c:v>0.430220338182982</c:v>
                  </c:pt>
                  <c:pt idx="1">
                    <c:v>0.58671775607517995</c:v>
                  </c:pt>
                </c:numCache>
              </c:numRef>
            </c:minus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  <a:effectLst/>
            </c:spPr>
          </c:errBars>
          <c:cat>
            <c:strRef>
              <c:f>Conclusion!$A$57:$A$58</c:f>
              <c:strCache>
                <c:ptCount val="2"/>
                <c:pt idx="0">
                  <c:v>100 ms</c:v>
                </c:pt>
                <c:pt idx="1">
                  <c:v>1000 ms</c:v>
                </c:pt>
              </c:strCache>
            </c:strRef>
          </c:cat>
          <c:val>
            <c:numRef>
              <c:f>Conclusion!$C$57:$C$58</c:f>
              <c:numCache>
                <c:formatCode>0.00</c:formatCode>
                <c:ptCount val="2"/>
                <c:pt idx="0">
                  <c:v>0.92961541549974203</c:v>
                </c:pt>
                <c:pt idx="1">
                  <c:v>2.1567730176010649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A5-E348-9DE6-1875D21B6618}"/>
            </c:ext>
          </c:extLst>
        </c:ser>
        <c:ser>
          <c:idx val="2"/>
          <c:order val="2"/>
          <c:tx>
            <c:strRef>
              <c:f>Conclusion!$D$56</c:f>
              <c:strCache>
                <c:ptCount val="1"/>
                <c:pt idx="0">
                  <c:v>High</c:v>
                </c:pt>
              </c:strCache>
            </c:strRef>
          </c:tx>
          <c:spPr>
            <a:pattFill prst="pct50">
              <a:fgClr>
                <a:sysClr val="windowText" lastClr="000000">
                  <a:lumMod val="65000"/>
                  <a:lumOff val="35000"/>
                </a:sysClr>
              </a:fgClr>
              <a:bgClr>
                <a:srgbClr val="FF0000"/>
              </a:bgClr>
            </a:pattFill>
            <a:ln>
              <a:solidFill>
                <a:schemeClr val="accent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Conclusion!$G$57:$G$58</c:f>
                <c:numCache>
                  <c:formatCode>General</c:formatCode>
                  <c:ptCount val="2"/>
                  <c:pt idx="0">
                    <c:v>0.42903430562044498</c:v>
                  </c:pt>
                  <c:pt idx="1">
                    <c:v>0.40814617265235498</c:v>
                  </c:pt>
                </c:numCache>
              </c:numRef>
            </c:plus>
            <c:minus>
              <c:numRef>
                <c:f>Conclusion!$G$57:$G$58</c:f>
                <c:numCache>
                  <c:formatCode>General</c:formatCode>
                  <c:ptCount val="2"/>
                  <c:pt idx="0">
                    <c:v>0.42903430562044498</c:v>
                  </c:pt>
                  <c:pt idx="1">
                    <c:v>0.40814617265235498</c:v>
                  </c:pt>
                </c:numCache>
              </c:numRef>
            </c:minus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  <a:effectLst/>
            </c:spPr>
          </c:errBars>
          <c:cat>
            <c:strRef>
              <c:f>Conclusion!$A$57:$A$58</c:f>
              <c:strCache>
                <c:ptCount val="2"/>
                <c:pt idx="0">
                  <c:v>100 ms</c:v>
                </c:pt>
                <c:pt idx="1">
                  <c:v>1000 ms</c:v>
                </c:pt>
              </c:strCache>
            </c:strRef>
          </c:cat>
          <c:val>
            <c:numRef>
              <c:f>Conclusion!$D$57:$D$58</c:f>
              <c:numCache>
                <c:formatCode>0.00</c:formatCode>
                <c:ptCount val="2"/>
                <c:pt idx="0">
                  <c:v>1.1893163109118201</c:v>
                </c:pt>
                <c:pt idx="1">
                  <c:v>1.927069918312486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A5-E348-9DE6-1875D21B6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381984928"/>
        <c:axId val="1289771616"/>
      </c:barChart>
      <c:catAx>
        <c:axId val="1381984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ITI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89771616"/>
        <c:crosses val="autoZero"/>
        <c:auto val="1"/>
        <c:lblAlgn val="ctr"/>
        <c:lblOffset val="100"/>
        <c:noMultiLvlLbl val="0"/>
      </c:catAx>
      <c:valAx>
        <c:axId val="1289771616"/>
        <c:scaling>
          <c:orientation val="minMax"/>
          <c:max val="3"/>
          <c:min val="-0.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d'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81984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B93E2-0708-3F4C-9950-A0BABD53C9C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02C84-2549-374B-8A89-0514F2E86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baseline="0" dirty="0"/>
              <a:t> I : </a:t>
            </a:r>
            <a:r>
              <a:rPr lang="en-US" baseline="0" dirty="0" err="1"/>
              <a:t>Vertue</a:t>
            </a:r>
            <a:r>
              <a:rPr lang="en-US" baseline="0" dirty="0"/>
              <a:t>, histoire, silence, vie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A7C02-66D2-1741-9413-DD74DCAF5E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7C88-A8C8-794E-A338-5D639AE7BB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7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7C88-A8C8-794E-A338-5D639AE7BB0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1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5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6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2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9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1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9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12970-7F7D-F941-8B3D-F1C5BF5DF76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A9C8C-66B2-AB4C-85FD-2BFC27FBB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Psychologie</a:t>
            </a:r>
            <a:r>
              <a:rPr lang="en-US" dirty="0"/>
              <a:t> </a:t>
            </a:r>
            <a:r>
              <a:rPr lang="en-US" dirty="0" err="1"/>
              <a:t>expérimentale</a:t>
            </a:r>
            <a:r>
              <a:rPr lang="en-US" dirty="0"/>
              <a:t> de la </a:t>
            </a:r>
            <a:r>
              <a:rPr lang="en-US" dirty="0" err="1"/>
              <a:t>mémoire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Le souvenir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encodage</a:t>
            </a:r>
            <a:r>
              <a:rPr lang="en-US" dirty="0"/>
              <a:t> et </a:t>
            </a:r>
            <a:r>
              <a:rPr lang="en-US" dirty="0" err="1"/>
              <a:t>récupération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323146"/>
            <a:ext cx="6400800" cy="1752600"/>
          </a:xfrm>
        </p:spPr>
        <p:txBody>
          <a:bodyPr/>
          <a:lstStyle/>
          <a:p>
            <a:r>
              <a:rPr lang="en-US" dirty="0"/>
              <a:t>MIASHS L2 SC</a:t>
            </a:r>
          </a:p>
          <a:p>
            <a:r>
              <a:rPr lang="en-US" dirty="0"/>
              <a:t>Attention et </a:t>
            </a:r>
            <a:r>
              <a:rPr lang="en-US" dirty="0" err="1"/>
              <a:t>Mémoire</a:t>
            </a:r>
            <a:r>
              <a:rPr lang="en-US" dirty="0"/>
              <a:t> IV</a:t>
            </a:r>
          </a:p>
        </p:txBody>
      </p:sp>
    </p:spTree>
    <p:extLst>
      <p:ext uri="{BB962C8B-B14F-4D97-AF65-F5344CB8AC3E}">
        <p14:creationId xmlns:p14="http://schemas.microsoft.com/office/powerpoint/2010/main" val="127784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35129"/>
            <a:ext cx="9144000" cy="34530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1502" y="6460386"/>
            <a:ext cx="5820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Glenberg</a:t>
            </a:r>
            <a:r>
              <a:rPr lang="en-US" sz="1200" dirty="0">
                <a:latin typeface="Times"/>
                <a:cs typeface="Times"/>
              </a:rPr>
              <a:t>, Smith, &amp; Green (1977). Journal of Verbal Learning and Verbal Behavior, 16, 339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1371" y="413008"/>
            <a:ext cx="130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Rappel </a:t>
            </a:r>
            <a:r>
              <a:rPr lang="en-US" dirty="0" err="1"/>
              <a:t>libre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71076" y="782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2331" y="782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6837" y="7823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2905" y="134867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2625" y="181227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mots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7061" y="134867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81501" y="13486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01828" y="137466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67061" y="18122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8741" y="182812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01828" y="18122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1370" y="2650462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Reconnaissance</a:t>
            </a:r>
          </a:p>
        </p:txBody>
      </p:sp>
    </p:spTree>
    <p:extLst>
      <p:ext uri="{BB962C8B-B14F-4D97-AF65-F5344CB8AC3E}">
        <p14:creationId xmlns:p14="http://schemas.microsoft.com/office/powerpoint/2010/main" val="22727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00B642-5FC0-674B-B4CE-C0A3590C5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17" y="138545"/>
            <a:ext cx="2854505" cy="6420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69820-0AA2-ED44-A8B1-44D6934B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8" y="310206"/>
            <a:ext cx="2828450" cy="6109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BA742-A076-AF47-BDBF-03BF4D0580D2}"/>
              </a:ext>
            </a:extLst>
          </p:cNvPr>
          <p:cNvSpPr txBox="1"/>
          <p:nvPr/>
        </p:nvSpPr>
        <p:spPr>
          <a:xfrm>
            <a:off x="8684770" y="6420061"/>
            <a:ext cx="352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Rubin &amp; </a:t>
            </a:r>
            <a:r>
              <a:rPr lang="en-US" sz="1200" dirty="0" err="1">
                <a:latin typeface="Times"/>
                <a:cs typeface="Times"/>
              </a:rPr>
              <a:t>Contis</a:t>
            </a:r>
            <a:r>
              <a:rPr lang="en-US" sz="1200" dirty="0">
                <a:latin typeface="Times"/>
                <a:cs typeface="Times"/>
              </a:rPr>
              <a:t> (1983). Memory &amp; Cognition, 11.335</a:t>
            </a:r>
          </a:p>
        </p:txBody>
      </p:sp>
    </p:spTree>
    <p:extLst>
      <p:ext uri="{BB962C8B-B14F-4D97-AF65-F5344CB8AC3E}">
        <p14:creationId xmlns:p14="http://schemas.microsoft.com/office/powerpoint/2010/main" val="336141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505" y="1343935"/>
            <a:ext cx="7701758" cy="4472248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5" name="TextBox 4"/>
          <p:cNvSpPr txBox="1"/>
          <p:nvPr/>
        </p:nvSpPr>
        <p:spPr>
          <a:xfrm>
            <a:off x="9964840" y="6406206"/>
            <a:ext cx="2005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Baddeley &amp; Longman (1978)</a:t>
            </a:r>
          </a:p>
        </p:txBody>
      </p:sp>
    </p:spTree>
    <p:extLst>
      <p:ext uri="{BB962C8B-B14F-4D97-AF65-F5344CB8AC3E}">
        <p14:creationId xmlns:p14="http://schemas.microsoft.com/office/powerpoint/2010/main" val="1892781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9" y="179821"/>
            <a:ext cx="4041810" cy="368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751" y="986141"/>
            <a:ext cx="4937676" cy="2454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0402" y="4078899"/>
            <a:ext cx="256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Streamed-trial procedure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01854" y="592864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3909" y="5866072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b="1" dirty="0"/>
              <a:t>∆P = 0, 0.4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4836" y="2101755"/>
            <a:ext cx="572933" cy="204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4064" y="243022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100 </a:t>
            </a:r>
            <a:r>
              <a:rPr lang="en-US" dirty="0" err="1"/>
              <a:t>ms</a:t>
            </a:r>
            <a:r>
              <a:rPr lang="en-US" dirty="0"/>
              <a:t> or 1000 </a:t>
            </a:r>
            <a:r>
              <a:rPr lang="en-US" dirty="0" err="1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2183925" y="771098"/>
          <a:ext cx="6919131" cy="5165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26591" y="5936776"/>
            <a:ext cx="23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(Error-bars are 95% CI)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67331" y="6306950"/>
            <a:ext cx="214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/>
              <a:t> </a:t>
            </a:r>
            <a:r>
              <a:rPr lang="en-US" dirty="0"/>
              <a:t>= </a:t>
            </a:r>
            <a:r>
              <a:rPr lang="en-US"/>
              <a:t>17 in all 3 studies</a:t>
            </a:r>
          </a:p>
        </p:txBody>
      </p:sp>
    </p:spTree>
    <p:extLst>
      <p:ext uri="{BB962C8B-B14F-4D97-AF65-F5344CB8AC3E}">
        <p14:creationId xmlns:p14="http://schemas.microsoft.com/office/powerpoint/2010/main" val="286146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78043" y="6350001"/>
            <a:ext cx="4336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Linton (1975). In Norman &amp; </a:t>
            </a:r>
            <a:r>
              <a:rPr lang="en-US" sz="1200" dirty="0" err="1">
                <a:latin typeface="Times"/>
                <a:cs typeface="Times"/>
              </a:rPr>
              <a:t>Rumelhart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i="1" dirty="0">
                <a:latin typeface="Times"/>
                <a:cs typeface="Times"/>
              </a:rPr>
              <a:t>Explorations in cognition</a:t>
            </a:r>
            <a:r>
              <a:rPr lang="en-US" sz="1200" dirty="0">
                <a:latin typeface="Times"/>
                <a:cs typeface="Times"/>
              </a:rPr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440" y="165100"/>
            <a:ext cx="6493160" cy="60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7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6006" y="6394778"/>
            <a:ext cx="3135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Karpicke</a:t>
            </a:r>
            <a:r>
              <a:rPr lang="en-US" sz="1200" dirty="0">
                <a:latin typeface="Times"/>
                <a:cs typeface="Times"/>
              </a:rPr>
              <a:t> &amp; </a:t>
            </a:r>
            <a:r>
              <a:rPr lang="en-US" sz="1200" dirty="0" err="1">
                <a:latin typeface="Times"/>
                <a:cs typeface="Times"/>
              </a:rPr>
              <a:t>Roediger</a:t>
            </a:r>
            <a:r>
              <a:rPr lang="en-US" sz="1200" dirty="0">
                <a:latin typeface="Times"/>
                <a:cs typeface="Times"/>
              </a:rPr>
              <a:t> (2008). Science, 319, 966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712" y="722336"/>
            <a:ext cx="6763097" cy="5022856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664228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88" y="1254950"/>
            <a:ext cx="254000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8530" y="4443468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Hermann </a:t>
            </a:r>
            <a:r>
              <a:rPr lang="en-US" dirty="0" err="1"/>
              <a:t>Ebbinghaus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(1850 – 1909)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6763" y="6116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00FBC-07F8-004F-A406-A9C598C5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12" y="1254950"/>
            <a:ext cx="2746423" cy="3562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11F49A-7500-D447-BB2B-6D0D908014C1}"/>
              </a:ext>
            </a:extLst>
          </p:cNvPr>
          <p:cNvSpPr txBox="1"/>
          <p:nvPr/>
        </p:nvSpPr>
        <p:spPr>
          <a:xfrm>
            <a:off x="8016317" y="4939953"/>
            <a:ext cx="2006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Sir Frederic Bartlett</a:t>
            </a:r>
          </a:p>
          <a:p>
            <a:pPr algn="ctr"/>
            <a:r>
              <a:rPr lang="en-US" dirty="0"/>
              <a:t>(1886 – 1969)</a:t>
            </a:r>
          </a:p>
        </p:txBody>
      </p:sp>
    </p:spTree>
    <p:extLst>
      <p:ext uri="{BB962C8B-B14F-4D97-AF65-F5344CB8AC3E}">
        <p14:creationId xmlns:p14="http://schemas.microsoft.com/office/powerpoint/2010/main" val="2615707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FCEADA-DD29-834F-99A7-7B0CD3707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6350000" cy="480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2E718-A501-5C44-803D-05B533DC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322" y="380144"/>
            <a:ext cx="4063590" cy="6041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5381-3294-FF4B-8616-FF1F2AB511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04" y="136134"/>
            <a:ext cx="6463657" cy="2000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19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CCA7C7-6ED8-AB45-BB90-B2F6FFF56A8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153" y="393035"/>
            <a:ext cx="7366116" cy="246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C4A21-2C01-254E-9ADD-AD5310ACCC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4437" y="3336059"/>
            <a:ext cx="3756574" cy="3081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D83A3A-77B7-BD4D-A3B8-2AF50D314D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63622" y="3075534"/>
            <a:ext cx="4825309" cy="35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34" y="294517"/>
            <a:ext cx="2794000" cy="3695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34" y="4153013"/>
            <a:ext cx="3403600" cy="238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29" y="210392"/>
            <a:ext cx="5613314" cy="65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03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1" y="0"/>
            <a:ext cx="475316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40682" y="6405348"/>
            <a:ext cx="2381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Sirigu</a:t>
            </a:r>
            <a:r>
              <a:rPr lang="en-US" sz="1200" dirty="0">
                <a:latin typeface="Times"/>
                <a:cs typeface="Times"/>
              </a:rPr>
              <a:t> et al.  (1995).Cortex, 31, 301</a:t>
            </a:r>
          </a:p>
        </p:txBody>
      </p:sp>
    </p:spTree>
    <p:extLst>
      <p:ext uri="{BB962C8B-B14F-4D97-AF65-F5344CB8AC3E}">
        <p14:creationId xmlns:p14="http://schemas.microsoft.com/office/powerpoint/2010/main" val="59508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0" y="247667"/>
            <a:ext cx="2746423" cy="3562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455" y="393267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Sir Frederic Bartlett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10" y="0"/>
            <a:ext cx="9136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33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40" y="1200043"/>
            <a:ext cx="5130800" cy="173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040" y="2939943"/>
            <a:ext cx="5181600" cy="1612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43792" y="6435155"/>
            <a:ext cx="4624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Sulin</a:t>
            </a:r>
            <a:r>
              <a:rPr lang="en-US" sz="1200" dirty="0">
                <a:latin typeface="Times"/>
                <a:cs typeface="Times"/>
              </a:rPr>
              <a:t> &amp; </a:t>
            </a:r>
            <a:r>
              <a:rPr lang="en-US" sz="1200" dirty="0" err="1">
                <a:latin typeface="Times"/>
                <a:cs typeface="Times"/>
              </a:rPr>
              <a:t>Dooling</a:t>
            </a:r>
            <a:r>
              <a:rPr lang="en-US" sz="1200" dirty="0">
                <a:latin typeface="Times"/>
                <a:cs typeface="Times"/>
              </a:rPr>
              <a:t>  (1974). Journal of Experimental Psychology, 103, 255</a:t>
            </a:r>
          </a:p>
        </p:txBody>
      </p:sp>
    </p:spTree>
    <p:extLst>
      <p:ext uri="{BB962C8B-B14F-4D97-AF65-F5344CB8AC3E}">
        <p14:creationId xmlns:p14="http://schemas.microsoft.com/office/powerpoint/2010/main" val="74844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5401"/>
            <a:ext cx="8047036" cy="6296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3792" y="6421198"/>
            <a:ext cx="4624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Sulin</a:t>
            </a:r>
            <a:r>
              <a:rPr lang="en-US" sz="1200" dirty="0">
                <a:latin typeface="Times"/>
                <a:cs typeface="Times"/>
              </a:rPr>
              <a:t> &amp; </a:t>
            </a:r>
            <a:r>
              <a:rPr lang="en-US" sz="1200" dirty="0" err="1">
                <a:latin typeface="Times"/>
                <a:cs typeface="Times"/>
              </a:rPr>
              <a:t>Dooling</a:t>
            </a:r>
            <a:r>
              <a:rPr lang="en-US" sz="1200" dirty="0">
                <a:latin typeface="Times"/>
                <a:cs typeface="Times"/>
              </a:rPr>
              <a:t>  (1974). Journal of Experimental Psychology, 103, 255</a:t>
            </a:r>
          </a:p>
        </p:txBody>
      </p:sp>
    </p:spTree>
    <p:extLst>
      <p:ext uri="{BB962C8B-B14F-4D97-AF65-F5344CB8AC3E}">
        <p14:creationId xmlns:p14="http://schemas.microsoft.com/office/powerpoint/2010/main" val="2969273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66701"/>
            <a:ext cx="5969000" cy="59910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92354" y="6418048"/>
            <a:ext cx="3778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Brewer &amp; </a:t>
            </a:r>
            <a:r>
              <a:rPr lang="en-US" sz="1200" dirty="0" err="1">
                <a:latin typeface="Times"/>
                <a:cs typeface="Times"/>
              </a:rPr>
              <a:t>Treyens</a:t>
            </a:r>
            <a:r>
              <a:rPr lang="en-US" sz="1200" dirty="0">
                <a:latin typeface="Times"/>
                <a:cs typeface="Times"/>
              </a:rPr>
              <a:t>  (1981). Cognitive Psychology, 13, 207</a:t>
            </a:r>
          </a:p>
        </p:txBody>
      </p:sp>
    </p:spTree>
    <p:extLst>
      <p:ext uri="{BB962C8B-B14F-4D97-AF65-F5344CB8AC3E}">
        <p14:creationId xmlns:p14="http://schemas.microsoft.com/office/powerpoint/2010/main" val="2330625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0" y="465709"/>
            <a:ext cx="24257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9447" y="723691"/>
            <a:ext cx="127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Allen </a:t>
            </a:r>
            <a:r>
              <a:rPr lang="en-US" dirty="0" err="1"/>
              <a:t>Paivio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29447" y="1317335"/>
            <a:ext cx="4249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Dual-coding hypothesis</a:t>
            </a:r>
            <a:r>
              <a:rPr lang="en-US" dirty="0"/>
              <a:t> (1969)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520" y="2497709"/>
            <a:ext cx="228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4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326" y="0"/>
            <a:ext cx="502508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40314" y="6466323"/>
            <a:ext cx="3004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Paivio</a:t>
            </a:r>
            <a:r>
              <a:rPr lang="en-US" sz="1200" dirty="0">
                <a:latin typeface="Times"/>
                <a:cs typeface="Times"/>
              </a:rPr>
              <a:t> (1969). Psychological Review, 76, 241</a:t>
            </a:r>
          </a:p>
        </p:txBody>
      </p:sp>
    </p:spTree>
    <p:extLst>
      <p:ext uri="{BB962C8B-B14F-4D97-AF65-F5344CB8AC3E}">
        <p14:creationId xmlns:p14="http://schemas.microsoft.com/office/powerpoint/2010/main" val="381984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977900"/>
            <a:ext cx="5892800" cy="490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40314" y="6466323"/>
            <a:ext cx="3004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Paivio</a:t>
            </a:r>
            <a:r>
              <a:rPr lang="en-US" sz="1200" dirty="0">
                <a:latin typeface="Times"/>
                <a:cs typeface="Times"/>
              </a:rPr>
              <a:t> (1969). Psychological Review, 76, 241</a:t>
            </a:r>
          </a:p>
        </p:txBody>
      </p:sp>
    </p:spTree>
    <p:extLst>
      <p:ext uri="{BB962C8B-B14F-4D97-AF65-F5344CB8AC3E}">
        <p14:creationId xmlns:p14="http://schemas.microsoft.com/office/powerpoint/2010/main" val="1515775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1601"/>
            <a:ext cx="9144000" cy="40907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8028" y="6014502"/>
            <a:ext cx="632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Craik</a:t>
            </a:r>
            <a:r>
              <a:rPr lang="en-US" dirty="0"/>
              <a:t> &amp; Lockhart (1972) – THEORIE DES NIVEAUX DE TRAITEMENT </a:t>
            </a:r>
          </a:p>
        </p:txBody>
      </p:sp>
    </p:spTree>
    <p:extLst>
      <p:ext uri="{BB962C8B-B14F-4D97-AF65-F5344CB8AC3E}">
        <p14:creationId xmlns:p14="http://schemas.microsoft.com/office/powerpoint/2010/main" val="1192047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44700"/>
            <a:ext cx="9144000" cy="2758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8346" y="6460386"/>
            <a:ext cx="5155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Craik</a:t>
            </a:r>
            <a:r>
              <a:rPr lang="en-US" sz="1200" dirty="0">
                <a:latin typeface="Times"/>
                <a:cs typeface="Times"/>
              </a:rPr>
              <a:t> &amp; </a:t>
            </a:r>
            <a:r>
              <a:rPr lang="en-US" sz="1200" dirty="0" err="1">
                <a:latin typeface="Times"/>
                <a:cs typeface="Times"/>
              </a:rPr>
              <a:t>Tulving</a:t>
            </a:r>
            <a:r>
              <a:rPr lang="en-US" sz="1200" dirty="0">
                <a:latin typeface="Times"/>
                <a:cs typeface="Times"/>
              </a:rPr>
              <a:t> (1975). Journal of Experimental Psychology: General, 104, 268</a:t>
            </a:r>
          </a:p>
        </p:txBody>
      </p:sp>
    </p:spTree>
    <p:extLst>
      <p:ext uri="{BB962C8B-B14F-4D97-AF65-F5344CB8AC3E}">
        <p14:creationId xmlns:p14="http://schemas.microsoft.com/office/powerpoint/2010/main" val="34643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4" y="247651"/>
            <a:ext cx="3103851" cy="368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481" y="4049010"/>
            <a:ext cx="26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David Hume (1711 – 1776)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347" y="247651"/>
            <a:ext cx="3427676" cy="6052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44813" y="63503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1738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289" y="997159"/>
            <a:ext cx="3642610" cy="4856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F89FD-1A90-E645-B5D2-0944444252B5}"/>
              </a:ext>
            </a:extLst>
          </p:cNvPr>
          <p:cNvSpPr txBox="1"/>
          <p:nvPr/>
        </p:nvSpPr>
        <p:spPr>
          <a:xfrm>
            <a:off x="9668711" y="59605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1748</a:t>
            </a:r>
          </a:p>
        </p:txBody>
      </p:sp>
    </p:spTree>
    <p:extLst>
      <p:ext uri="{BB962C8B-B14F-4D97-AF65-F5344CB8AC3E}">
        <p14:creationId xmlns:p14="http://schemas.microsoft.com/office/powerpoint/2010/main" val="284489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8346" y="6460386"/>
            <a:ext cx="5155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Craik</a:t>
            </a:r>
            <a:r>
              <a:rPr lang="en-US" sz="1200" dirty="0">
                <a:latin typeface="Times"/>
                <a:cs typeface="Times"/>
              </a:rPr>
              <a:t> &amp; </a:t>
            </a:r>
            <a:r>
              <a:rPr lang="en-US" sz="1200" dirty="0" err="1">
                <a:latin typeface="Times"/>
                <a:cs typeface="Times"/>
              </a:rPr>
              <a:t>Tulving</a:t>
            </a:r>
            <a:r>
              <a:rPr lang="en-US" sz="1200" dirty="0">
                <a:latin typeface="Times"/>
                <a:cs typeface="Times"/>
              </a:rPr>
              <a:t> (1975). Journal of Experimental Psychology: General, 104, 268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08" y="1"/>
            <a:ext cx="7822076" cy="633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58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26" y="308745"/>
            <a:ext cx="3810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5453" y="3236129"/>
            <a:ext cx="4519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“The one who thinks over his experiences </a:t>
            </a:r>
          </a:p>
          <a:p>
            <a:r>
              <a:rPr lang="en-US" dirty="0"/>
              <a:t>most, and weaves them into systematic</a:t>
            </a:r>
          </a:p>
          <a:p>
            <a:r>
              <a:rPr lang="en-US" dirty="0"/>
              <a:t>relations with each other will be the one</a:t>
            </a:r>
          </a:p>
          <a:p>
            <a:r>
              <a:rPr lang="en-US" dirty="0"/>
              <a:t>with the best memory… All improvement in </a:t>
            </a:r>
          </a:p>
          <a:p>
            <a:r>
              <a:rPr lang="en-US" dirty="0"/>
              <a:t>memory lies in the line of elaborating the </a:t>
            </a:r>
          </a:p>
          <a:p>
            <a:r>
              <a:rPr lang="en-US" dirty="0"/>
              <a:t>associates”</a:t>
            </a:r>
          </a:p>
          <a:p>
            <a:endParaRPr lang="en-US" dirty="0"/>
          </a:p>
          <a:p>
            <a:r>
              <a:rPr lang="en-US" dirty="0"/>
              <a:t>William James (1890). </a:t>
            </a:r>
            <a:r>
              <a:rPr lang="en-US" i="1" dirty="0"/>
              <a:t>Principles of Psychology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4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35129"/>
            <a:ext cx="9144000" cy="34530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1502" y="6460386"/>
            <a:ext cx="5820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Glenberg</a:t>
            </a:r>
            <a:r>
              <a:rPr lang="en-US" sz="1200" dirty="0">
                <a:latin typeface="Times"/>
                <a:cs typeface="Times"/>
              </a:rPr>
              <a:t>, Smith, &amp; Green (1977). Journal of Verbal Learning and Verbal Behavior, 16, 339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1371" y="413008"/>
            <a:ext cx="130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Rappel </a:t>
            </a:r>
            <a:r>
              <a:rPr lang="en-US" dirty="0" err="1"/>
              <a:t>libre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71076" y="782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2331" y="782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6837" y="7823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2905" y="134867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2625" y="181227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mots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7061" y="134867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81501" y="13486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01828" y="137466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67061" y="18122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8741" y="182812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01828" y="18122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1370" y="2650462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Reconnaissance</a:t>
            </a:r>
          </a:p>
        </p:txBody>
      </p:sp>
    </p:spTree>
    <p:extLst>
      <p:ext uri="{BB962C8B-B14F-4D97-AF65-F5344CB8AC3E}">
        <p14:creationId xmlns:p14="http://schemas.microsoft.com/office/powerpoint/2010/main" val="851726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1" y="1"/>
            <a:ext cx="7502749" cy="64176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8346" y="6460386"/>
            <a:ext cx="5155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Craik</a:t>
            </a:r>
            <a:r>
              <a:rPr lang="en-US" sz="1200" dirty="0">
                <a:latin typeface="Times"/>
                <a:cs typeface="Times"/>
              </a:rPr>
              <a:t> &amp; </a:t>
            </a:r>
            <a:r>
              <a:rPr lang="en-US" sz="1200" dirty="0" err="1">
                <a:latin typeface="Times"/>
                <a:cs typeface="Times"/>
              </a:rPr>
              <a:t>Tulving</a:t>
            </a:r>
            <a:r>
              <a:rPr lang="en-US" sz="1200" dirty="0">
                <a:latin typeface="Times"/>
                <a:cs typeface="Times"/>
              </a:rPr>
              <a:t> (1975). Journal of Experimental Psychology: General, 104, 268</a:t>
            </a:r>
          </a:p>
        </p:txBody>
      </p:sp>
    </p:spTree>
    <p:extLst>
      <p:ext uri="{BB962C8B-B14F-4D97-AF65-F5344CB8AC3E}">
        <p14:creationId xmlns:p14="http://schemas.microsoft.com/office/powerpoint/2010/main" val="1109697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81000"/>
            <a:ext cx="62357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8346" y="6460386"/>
            <a:ext cx="5155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Craik</a:t>
            </a:r>
            <a:r>
              <a:rPr lang="en-US" sz="1200" dirty="0">
                <a:latin typeface="Times"/>
                <a:cs typeface="Times"/>
              </a:rPr>
              <a:t> &amp; </a:t>
            </a:r>
            <a:r>
              <a:rPr lang="en-US" sz="1200" dirty="0" err="1">
                <a:latin typeface="Times"/>
                <a:cs typeface="Times"/>
              </a:rPr>
              <a:t>Tulving</a:t>
            </a:r>
            <a:r>
              <a:rPr lang="en-US" sz="1200" dirty="0">
                <a:latin typeface="Times"/>
                <a:cs typeface="Times"/>
              </a:rPr>
              <a:t> (1975). Journal of Experimental Psychology: General, 104, 268</a:t>
            </a:r>
          </a:p>
        </p:txBody>
      </p:sp>
    </p:spTree>
    <p:extLst>
      <p:ext uri="{BB962C8B-B14F-4D97-AF65-F5344CB8AC3E}">
        <p14:creationId xmlns:p14="http://schemas.microsoft.com/office/powerpoint/2010/main" val="1631622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7901"/>
            <a:ext cx="9144000" cy="48884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8009" y="6460386"/>
            <a:ext cx="486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Bower et al. (1969). Journal of Verbal Learning and Verbal Behavior, 8, 323</a:t>
            </a:r>
          </a:p>
        </p:txBody>
      </p:sp>
    </p:spTree>
    <p:extLst>
      <p:ext uri="{BB962C8B-B14F-4D97-AF65-F5344CB8AC3E}">
        <p14:creationId xmlns:p14="http://schemas.microsoft.com/office/powerpoint/2010/main" val="726693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1739900"/>
            <a:ext cx="5422900" cy="336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8009" y="6460386"/>
            <a:ext cx="486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Bower et al. (1969). Journal of Verbal Learning and Verbal Behavior, 8, 323</a:t>
            </a:r>
          </a:p>
        </p:txBody>
      </p:sp>
    </p:spTree>
    <p:extLst>
      <p:ext uri="{BB962C8B-B14F-4D97-AF65-F5344CB8AC3E}">
        <p14:creationId xmlns:p14="http://schemas.microsoft.com/office/powerpoint/2010/main" val="801834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598" y="382327"/>
            <a:ext cx="3537205" cy="5762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4736" y="6460386"/>
            <a:ext cx="6341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Broadbent et al.  (1978). Journal of Experimental Psychology: Human Learning and Memory, 4,486</a:t>
            </a:r>
          </a:p>
        </p:txBody>
      </p:sp>
    </p:spTree>
    <p:extLst>
      <p:ext uri="{BB962C8B-B14F-4D97-AF65-F5344CB8AC3E}">
        <p14:creationId xmlns:p14="http://schemas.microsoft.com/office/powerpoint/2010/main" val="976657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04736" y="6460386"/>
            <a:ext cx="6341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Broadbent et al.  (1978). Journal of Experimental Psychology: Human Learning and Memory, 4,486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320800"/>
            <a:ext cx="9105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02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27944" y="6434986"/>
            <a:ext cx="3059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Tulving</a:t>
            </a:r>
            <a:r>
              <a:rPr lang="en-US" sz="1200" dirty="0">
                <a:latin typeface="Times"/>
                <a:cs typeface="Times"/>
              </a:rPr>
              <a:t> (1962).Psychological Review, 69, 344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673100"/>
            <a:ext cx="3594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2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8" y="314897"/>
            <a:ext cx="4254500" cy="212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08" y="2435797"/>
            <a:ext cx="4305300" cy="2273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76" y="4556697"/>
            <a:ext cx="4254500" cy="2095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685" y="314897"/>
            <a:ext cx="4140200" cy="2120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859" y="2712022"/>
            <a:ext cx="3103851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73" y="240527"/>
            <a:ext cx="8274254" cy="5694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0400" y="6337454"/>
            <a:ext cx="4855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Craik</a:t>
            </a:r>
            <a:r>
              <a:rPr lang="en-US" sz="1200" dirty="0">
                <a:latin typeface="Times"/>
                <a:cs typeface="Times"/>
              </a:rPr>
              <a:t> et al.  (1996). Journal of Experimental Psychology: General, 125, 159</a:t>
            </a:r>
          </a:p>
        </p:txBody>
      </p:sp>
    </p:spTree>
    <p:extLst>
      <p:ext uri="{BB962C8B-B14F-4D97-AF65-F5344CB8AC3E}">
        <p14:creationId xmlns:p14="http://schemas.microsoft.com/office/powerpoint/2010/main" val="2036649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65718" y="6337454"/>
            <a:ext cx="4371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Rohrer &amp; </a:t>
            </a:r>
            <a:r>
              <a:rPr lang="en-US" sz="1200" dirty="0" err="1">
                <a:latin typeface="Times"/>
                <a:cs typeface="Times"/>
              </a:rPr>
              <a:t>Pashler</a:t>
            </a:r>
            <a:r>
              <a:rPr lang="en-US" sz="1200" dirty="0">
                <a:latin typeface="Times"/>
                <a:cs typeface="Times"/>
              </a:rPr>
              <a:t> (2003). </a:t>
            </a:r>
            <a:r>
              <a:rPr lang="en-US" sz="1200" dirty="0" err="1">
                <a:latin typeface="Times"/>
                <a:cs typeface="Times"/>
              </a:rPr>
              <a:t>Psychonomic</a:t>
            </a:r>
            <a:r>
              <a:rPr lang="en-US" sz="1200" dirty="0">
                <a:latin typeface="Times"/>
                <a:cs typeface="Times"/>
              </a:rPr>
              <a:t> Bulletin and Review, 10, 96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1" y="1"/>
            <a:ext cx="4659122" cy="614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11" y="258039"/>
            <a:ext cx="7195831" cy="621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93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89101"/>
            <a:ext cx="9144000" cy="3475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4736" y="6460386"/>
            <a:ext cx="6363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Fisher &amp; </a:t>
            </a:r>
            <a:r>
              <a:rPr lang="en-US" sz="1200" dirty="0" err="1">
                <a:latin typeface="Times"/>
                <a:cs typeface="Times"/>
              </a:rPr>
              <a:t>Craik</a:t>
            </a:r>
            <a:r>
              <a:rPr lang="en-US" sz="1200" dirty="0">
                <a:latin typeface="Times"/>
                <a:cs typeface="Times"/>
              </a:rPr>
              <a:t> (1977). Journal of Experimental Psychology: Human Learning and Memory, 3, 701</a:t>
            </a:r>
          </a:p>
        </p:txBody>
      </p:sp>
    </p:spTree>
    <p:extLst>
      <p:ext uri="{BB962C8B-B14F-4D97-AF65-F5344CB8AC3E}">
        <p14:creationId xmlns:p14="http://schemas.microsoft.com/office/powerpoint/2010/main" val="2844909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24104" y="6439224"/>
            <a:ext cx="418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Godden &amp; </a:t>
            </a:r>
            <a:r>
              <a:rPr lang="en-US" sz="1200" dirty="0" err="1">
                <a:latin typeface="Times"/>
                <a:cs typeface="Times"/>
              </a:rPr>
              <a:t>Baddeley</a:t>
            </a:r>
            <a:r>
              <a:rPr lang="en-US" sz="1200" dirty="0">
                <a:latin typeface="Times"/>
                <a:cs typeface="Times"/>
              </a:rPr>
              <a:t> (1975). British Journal of Psychology, 66, 3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678" y="548681"/>
            <a:ext cx="5832648" cy="573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524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61" y="207587"/>
            <a:ext cx="5085931" cy="6117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19940" y="6439224"/>
            <a:ext cx="2796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Eich</a:t>
            </a:r>
            <a:r>
              <a:rPr lang="en-US" sz="1200" dirty="0">
                <a:latin typeface="Times"/>
                <a:cs typeface="Times"/>
              </a:rPr>
              <a:t> (1980). Memory &amp; Cognition, 8, 157</a:t>
            </a:r>
          </a:p>
        </p:txBody>
      </p:sp>
    </p:spTree>
    <p:extLst>
      <p:ext uri="{BB962C8B-B14F-4D97-AF65-F5344CB8AC3E}">
        <p14:creationId xmlns:p14="http://schemas.microsoft.com/office/powerpoint/2010/main" val="138799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196" y="268643"/>
            <a:ext cx="7406847" cy="6105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39056" y="6439223"/>
            <a:ext cx="303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Miles &amp; Hardman (1998). Ergonomics, 8, 157</a:t>
            </a:r>
          </a:p>
        </p:txBody>
      </p:sp>
    </p:spTree>
    <p:extLst>
      <p:ext uri="{BB962C8B-B14F-4D97-AF65-F5344CB8AC3E}">
        <p14:creationId xmlns:p14="http://schemas.microsoft.com/office/powerpoint/2010/main" val="2143063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1100"/>
            <a:ext cx="9144000" cy="44745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2246" y="6439224"/>
            <a:ext cx="4264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Clark &amp; Teasdale (1982). Journal of Abnormal Psychology, 91, 87</a:t>
            </a:r>
          </a:p>
        </p:txBody>
      </p:sp>
    </p:spTree>
    <p:extLst>
      <p:ext uri="{BB962C8B-B14F-4D97-AF65-F5344CB8AC3E}">
        <p14:creationId xmlns:p14="http://schemas.microsoft.com/office/powerpoint/2010/main" val="1313780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82600"/>
            <a:ext cx="9144000" cy="58768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2246" y="6439224"/>
            <a:ext cx="4478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Teasdale &amp; </a:t>
            </a:r>
            <a:r>
              <a:rPr lang="en-US" sz="1200" dirty="0" err="1">
                <a:latin typeface="Times"/>
                <a:cs typeface="Times"/>
              </a:rPr>
              <a:t>Forgaty</a:t>
            </a:r>
            <a:r>
              <a:rPr lang="en-US" sz="1200" dirty="0">
                <a:latin typeface="Times"/>
                <a:cs typeface="Times"/>
              </a:rPr>
              <a:t> (1979). Journal of Abnormal Psychology, 88, 248</a:t>
            </a:r>
          </a:p>
        </p:txBody>
      </p:sp>
    </p:spTree>
    <p:extLst>
      <p:ext uri="{BB962C8B-B14F-4D97-AF65-F5344CB8AC3E}">
        <p14:creationId xmlns:p14="http://schemas.microsoft.com/office/powerpoint/2010/main" val="287181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42246" y="6439224"/>
            <a:ext cx="4478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Teasdale &amp; </a:t>
            </a:r>
            <a:r>
              <a:rPr lang="en-US" sz="1200" dirty="0" err="1">
                <a:latin typeface="Times"/>
                <a:cs typeface="Times"/>
              </a:rPr>
              <a:t>Forgaty</a:t>
            </a:r>
            <a:r>
              <a:rPr lang="en-US" sz="1200" dirty="0">
                <a:latin typeface="Times"/>
                <a:cs typeface="Times"/>
              </a:rPr>
              <a:t> (1979). Journal of Abnormal Psychology, 88, 248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474" y="195377"/>
            <a:ext cx="4454454" cy="58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30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223309"/>
            <a:ext cx="5184443" cy="61549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31595" y="6411140"/>
            <a:ext cx="3653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Collins &amp; Loftus (1975). Psychological Review, 82, 407</a:t>
            </a:r>
          </a:p>
        </p:txBody>
      </p:sp>
    </p:spTree>
    <p:extLst>
      <p:ext uri="{BB962C8B-B14F-4D97-AF65-F5344CB8AC3E}">
        <p14:creationId xmlns:p14="http://schemas.microsoft.com/office/powerpoint/2010/main" val="437781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571500"/>
            <a:ext cx="8712200" cy="570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94668" y="6300724"/>
            <a:ext cx="4757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Eich</a:t>
            </a:r>
            <a:r>
              <a:rPr lang="en-US" sz="1200" dirty="0">
                <a:latin typeface="Times"/>
                <a:cs typeface="Times"/>
              </a:rPr>
              <a:t> et al. (1994). Journal of Experimental Psychology: General, 123, 201</a:t>
            </a:r>
          </a:p>
        </p:txBody>
      </p:sp>
    </p:spTree>
    <p:extLst>
      <p:ext uri="{BB962C8B-B14F-4D97-AF65-F5344CB8AC3E}">
        <p14:creationId xmlns:p14="http://schemas.microsoft.com/office/powerpoint/2010/main" val="1551537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62000"/>
            <a:ext cx="4851400" cy="5321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17348" y="6417240"/>
            <a:ext cx="541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Anderson &amp; </a:t>
            </a:r>
            <a:r>
              <a:rPr lang="en-US" sz="1200" dirty="0" err="1">
                <a:latin typeface="Times"/>
                <a:cs typeface="Times"/>
              </a:rPr>
              <a:t>Pritchert</a:t>
            </a:r>
            <a:r>
              <a:rPr lang="en-US" sz="1200" dirty="0">
                <a:latin typeface="Times"/>
                <a:cs typeface="Times"/>
              </a:rPr>
              <a:t>  (1978). Journal of Verbal Learning and Verbal Behavior, 17, 1</a:t>
            </a:r>
          </a:p>
        </p:txBody>
      </p:sp>
    </p:spTree>
    <p:extLst>
      <p:ext uri="{BB962C8B-B14F-4D97-AF65-F5344CB8AC3E}">
        <p14:creationId xmlns:p14="http://schemas.microsoft.com/office/powerpoint/2010/main" val="1949261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76" y="0"/>
            <a:ext cx="382884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254" y="0"/>
            <a:ext cx="5203746" cy="33580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4255" y="6300724"/>
            <a:ext cx="5240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Marian &amp; </a:t>
            </a:r>
            <a:r>
              <a:rPr lang="en-US" sz="1200" dirty="0" err="1">
                <a:latin typeface="Times"/>
                <a:cs typeface="Times"/>
              </a:rPr>
              <a:t>Neisser</a:t>
            </a:r>
            <a:r>
              <a:rPr lang="en-US" sz="1200" dirty="0">
                <a:latin typeface="Times"/>
                <a:cs typeface="Times"/>
              </a:rPr>
              <a:t> (2000). Journal of Experimental Psychology: General, 129, 361</a:t>
            </a:r>
          </a:p>
        </p:txBody>
      </p:sp>
    </p:spTree>
    <p:extLst>
      <p:ext uri="{BB962C8B-B14F-4D97-AF65-F5344CB8AC3E}">
        <p14:creationId xmlns:p14="http://schemas.microsoft.com/office/powerpoint/2010/main" val="1381449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38201"/>
            <a:ext cx="9144000" cy="51621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0269" y="6300724"/>
            <a:ext cx="4273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Marian &amp; </a:t>
            </a:r>
            <a:r>
              <a:rPr lang="en-US" sz="1200" dirty="0" err="1">
                <a:latin typeface="Times"/>
                <a:cs typeface="Times"/>
              </a:rPr>
              <a:t>Fossey</a:t>
            </a:r>
            <a:r>
              <a:rPr lang="en-US" sz="1200" dirty="0">
                <a:latin typeface="Times"/>
                <a:cs typeface="Times"/>
              </a:rPr>
              <a:t> (2006). Applied Cognitive Psychology, 20, 1025</a:t>
            </a:r>
          </a:p>
        </p:txBody>
      </p:sp>
    </p:spTree>
    <p:extLst>
      <p:ext uri="{BB962C8B-B14F-4D97-AF65-F5344CB8AC3E}">
        <p14:creationId xmlns:p14="http://schemas.microsoft.com/office/powerpoint/2010/main" val="1574408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396" y="134322"/>
            <a:ext cx="7321094" cy="6148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104" y="6439224"/>
            <a:ext cx="4097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Smith &amp; Vela (2001). </a:t>
            </a:r>
            <a:r>
              <a:rPr lang="en-US" sz="1200" dirty="0" err="1">
                <a:latin typeface="Times"/>
                <a:cs typeface="Times"/>
              </a:rPr>
              <a:t>Psychonomic</a:t>
            </a:r>
            <a:r>
              <a:rPr lang="en-US" sz="1200" dirty="0">
                <a:latin typeface="Times"/>
                <a:cs typeface="Times"/>
              </a:rPr>
              <a:t> Bulletin &amp; Reviews, 8, 203</a:t>
            </a:r>
          </a:p>
        </p:txBody>
      </p:sp>
    </p:spTree>
    <p:extLst>
      <p:ext uri="{BB962C8B-B14F-4D97-AF65-F5344CB8AC3E}">
        <p14:creationId xmlns:p14="http://schemas.microsoft.com/office/powerpoint/2010/main" val="1157762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9048" y="6415203"/>
            <a:ext cx="573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Fernandes</a:t>
            </a:r>
            <a:r>
              <a:rPr lang="en-US" sz="1200" dirty="0">
                <a:latin typeface="Times"/>
                <a:cs typeface="Times"/>
              </a:rPr>
              <a:t> &amp; </a:t>
            </a:r>
            <a:r>
              <a:rPr lang="en-US" sz="1200" dirty="0" err="1">
                <a:latin typeface="Times"/>
                <a:cs typeface="Times"/>
              </a:rPr>
              <a:t>Moscovitch</a:t>
            </a:r>
            <a:r>
              <a:rPr lang="en-US" sz="1200" dirty="0">
                <a:latin typeface="Times"/>
                <a:cs typeface="Times"/>
              </a:rPr>
              <a:t>  (2000). Journal of Experimental Psychology: General, 129, 155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429" y="947512"/>
            <a:ext cx="7503070" cy="472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017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73" y="240527"/>
            <a:ext cx="8274254" cy="5694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0400" y="6337454"/>
            <a:ext cx="4855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Craik</a:t>
            </a:r>
            <a:r>
              <a:rPr lang="en-US" sz="1200" dirty="0">
                <a:latin typeface="Times"/>
                <a:cs typeface="Times"/>
              </a:rPr>
              <a:t> et al.  (1996). Journal of Experimental Psychology: General, 125, 159</a:t>
            </a:r>
          </a:p>
        </p:txBody>
      </p:sp>
    </p:spTree>
    <p:extLst>
      <p:ext uri="{BB962C8B-B14F-4D97-AF65-F5344CB8AC3E}">
        <p14:creationId xmlns:p14="http://schemas.microsoft.com/office/powerpoint/2010/main" val="4222635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787400"/>
            <a:ext cx="6273800" cy="528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9048" y="6415203"/>
            <a:ext cx="573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Fernandes</a:t>
            </a:r>
            <a:r>
              <a:rPr lang="en-US" sz="1200" dirty="0">
                <a:latin typeface="Times"/>
                <a:cs typeface="Times"/>
              </a:rPr>
              <a:t> &amp; </a:t>
            </a:r>
            <a:r>
              <a:rPr lang="en-US" sz="1200" dirty="0" err="1">
                <a:latin typeface="Times"/>
                <a:cs typeface="Times"/>
              </a:rPr>
              <a:t>Moscovitch</a:t>
            </a:r>
            <a:r>
              <a:rPr lang="en-US" sz="1200" dirty="0">
                <a:latin typeface="Times"/>
                <a:cs typeface="Times"/>
              </a:rPr>
              <a:t>  (2000). Journal of Experimental Psychology: General, 129, 155</a:t>
            </a:r>
          </a:p>
        </p:txBody>
      </p:sp>
    </p:spTree>
    <p:extLst>
      <p:ext uri="{BB962C8B-B14F-4D97-AF65-F5344CB8AC3E}">
        <p14:creationId xmlns:p14="http://schemas.microsoft.com/office/powerpoint/2010/main" val="480122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9048" y="6415203"/>
            <a:ext cx="5154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Brown &amp; McNeil  (2000).Journal of Verbal Learning and Verbal behavior 5, 325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564A5-6411-104C-B485-51F016F986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9525" y="1536433"/>
            <a:ext cx="5368623" cy="3333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C3B7CA-02FE-C74A-98B4-68237134DA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5430" y="993967"/>
            <a:ext cx="5209119" cy="48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79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9048" y="6415203"/>
            <a:ext cx="413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Gorman  (1961). Journal of Experimental Psychology 61, 23-29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3C535-9336-0541-BCE9-20ED9E42E4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93173" y="931676"/>
            <a:ext cx="6906007" cy="48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08" y="314897"/>
            <a:ext cx="4254500" cy="212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08" y="2435797"/>
            <a:ext cx="4305300" cy="2273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76" y="4556697"/>
            <a:ext cx="4254500" cy="2095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685" y="314897"/>
            <a:ext cx="4140200" cy="2120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859" y="2712022"/>
            <a:ext cx="3103851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1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9048" y="6415203"/>
            <a:ext cx="3961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Yonelinas</a:t>
            </a:r>
            <a:r>
              <a:rPr lang="en-US" sz="1200" dirty="0">
                <a:latin typeface="Times"/>
                <a:cs typeface="Times"/>
              </a:rPr>
              <a:t>  (2002). Journal of memory and language, 46,, 411.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D07E-891A-4144-9872-6F436D86E6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981" y="178568"/>
            <a:ext cx="6524796" cy="3904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DA03E-E11E-B648-A484-0EA7B1A388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8853" y="3735798"/>
            <a:ext cx="5016598" cy="26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55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9048" y="6415203"/>
            <a:ext cx="349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Eldridge et al. (2000). Nature Neuroscience, 3,, 1149.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2C292-550F-7148-BED4-98400E462D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39033" y="365855"/>
            <a:ext cx="6621228" cy="577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71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9048" y="6415203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Montalbi</a:t>
            </a:r>
            <a:r>
              <a:rPr lang="en-US" sz="1200" dirty="0">
                <a:latin typeface="Times"/>
                <a:cs typeface="Times"/>
              </a:rPr>
              <a:t> et al. (2006). Hippocampus, 16</a:t>
            </a:r>
            <a:r>
              <a:rPr lang="en-US" sz="1200">
                <a:latin typeface="Times"/>
                <a:cs typeface="Times"/>
              </a:rPr>
              <a:t>, 504</a:t>
            </a:r>
            <a:endParaRPr lang="en-US" sz="1200" dirty="0">
              <a:latin typeface="Times"/>
              <a:cs typeface="Time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BEE97-33B7-D04A-B45E-E9228FEF79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8581" y="790745"/>
            <a:ext cx="4814386" cy="4801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B9D5A-01D9-0546-B245-4FB7BAA46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6044" y="973551"/>
            <a:ext cx="5068020" cy="46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88" y="1254950"/>
            <a:ext cx="254000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8530" y="4443468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Hermann </a:t>
            </a:r>
            <a:r>
              <a:rPr lang="en-US" dirty="0" err="1"/>
              <a:t>Ebbinghaus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(1850 – 1909)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6763" y="6116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2DFFC-2D8E-9D4E-9ACD-F92D7A6C7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849" y="1254950"/>
            <a:ext cx="2181153" cy="3086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062183-542E-6349-A824-CC36C6080CF4}"/>
              </a:ext>
            </a:extLst>
          </p:cNvPr>
          <p:cNvSpPr/>
          <p:nvPr/>
        </p:nvSpPr>
        <p:spPr>
          <a:xfrm>
            <a:off x="5668425" y="44434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Ivan Petrovitch Pavlov</a:t>
            </a:r>
          </a:p>
          <a:p>
            <a:pPr algn="ctr"/>
            <a:r>
              <a:rPr lang="en-US" dirty="0"/>
              <a:t>(1849 – 1936)</a:t>
            </a:r>
          </a:p>
        </p:txBody>
      </p:sp>
    </p:spTree>
    <p:extLst>
      <p:ext uri="{BB962C8B-B14F-4D97-AF65-F5344CB8AC3E}">
        <p14:creationId xmlns:p14="http://schemas.microsoft.com/office/powerpoint/2010/main" val="91485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49654" y="6421196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Ebbinghaus</a:t>
            </a:r>
            <a:r>
              <a:rPr lang="en-US" sz="1200" dirty="0">
                <a:latin typeface="Times"/>
                <a:cs typeface="Times"/>
              </a:rPr>
              <a:t> (1885)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2081269"/>
              </p:ext>
            </p:extLst>
          </p:nvPr>
        </p:nvGraphicFramePr>
        <p:xfrm>
          <a:off x="2712567" y="709587"/>
          <a:ext cx="7252273" cy="5181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9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966008"/>
              </p:ext>
            </p:extLst>
          </p:nvPr>
        </p:nvGraphicFramePr>
        <p:xfrm>
          <a:off x="2026169" y="618343"/>
          <a:ext cx="7762407" cy="5317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24406" y="6406207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"/>
                <a:cs typeface="Times"/>
              </a:rPr>
              <a:t>Ebbinghaus</a:t>
            </a:r>
            <a:r>
              <a:rPr lang="en-US" sz="1200" dirty="0">
                <a:latin typeface="Times"/>
                <a:cs typeface="Times"/>
              </a:rPr>
              <a:t> (1885)</a:t>
            </a:r>
          </a:p>
        </p:txBody>
      </p:sp>
    </p:spTree>
    <p:extLst>
      <p:ext uri="{BB962C8B-B14F-4D97-AF65-F5344CB8AC3E}">
        <p14:creationId xmlns:p14="http://schemas.microsoft.com/office/powerpoint/2010/main" val="2043570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6134</TotalTime>
  <Words>868</Words>
  <Application>Microsoft Macintosh PowerPoint</Application>
  <PresentationFormat>Widescreen</PresentationFormat>
  <Paragraphs>114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Mangal</vt:lpstr>
      <vt:lpstr>Times</vt:lpstr>
      <vt:lpstr>Office Theme</vt:lpstr>
      <vt:lpstr>Psychologie expérimentale de la mémoire:  Le souvenir – encodage et récupération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Jérémie Jozefowiez</dc:creator>
  <cp:lastModifiedBy>Jérémie Jozefowiez</cp:lastModifiedBy>
  <cp:revision>74</cp:revision>
  <dcterms:created xsi:type="dcterms:W3CDTF">2017-10-22T08:46:14Z</dcterms:created>
  <dcterms:modified xsi:type="dcterms:W3CDTF">2019-10-16T12:01:08Z</dcterms:modified>
</cp:coreProperties>
</file>